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</p:sldIdLst>
  <p:sldSz cy="5143500" cx="9144000"/>
  <p:notesSz cx="6858000" cy="9144000"/>
  <p:embeddedFontLst>
    <p:embeddedFont>
      <p:font typeface="Nunito"/>
      <p:regular r:id="rId10"/>
      <p:bold r:id="rId11"/>
      <p:italic r:id="rId12"/>
      <p:boldItalic r:id="rId13"/>
    </p:embeddedFont>
    <p:embeddedFont>
      <p:font typeface="Didact Gothic"/>
      <p:regular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5B94FED-355C-4FF6-BAE0-618170A3189F}">
  <a:tblStyle styleId="{F5B94FED-355C-4FF6-BAE0-618170A318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unito-bold.fntdata"/><Relationship Id="rId10" Type="http://schemas.openxmlformats.org/officeDocument/2006/relationships/font" Target="fonts/Nunito-regular.fntdata"/><Relationship Id="rId13" Type="http://schemas.openxmlformats.org/officeDocument/2006/relationships/font" Target="fonts/Nunito-boldItalic.fntdata"/><Relationship Id="rId12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4" Type="http://schemas.openxmlformats.org/officeDocument/2006/relationships/font" Target="fonts/DidactGothic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gif>
</file>

<file path=ppt/media/image4.gif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a567994fa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a567994fa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a567994fa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a567994fa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gif"/><Relationship Id="rId4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gif"/><Relationship Id="rId4" Type="http://schemas.openxmlformats.org/officeDocument/2006/relationships/image" Target="../media/image4.gif"/><Relationship Id="rId5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883050" y="1155300"/>
            <a:ext cx="7377900" cy="17790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Sentiment Classification of</a:t>
            </a:r>
            <a:endParaRPr b="1" sz="4000">
              <a:solidFill>
                <a:srgbClr val="3D85C6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Animal Crossing Reviews</a:t>
            </a:r>
            <a:endParaRPr b="1" sz="4000">
              <a:solidFill>
                <a:srgbClr val="3D85C6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896400" y="3653950"/>
            <a:ext cx="1351200" cy="4863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Kasey La</a:t>
            </a:r>
            <a:endParaRPr b="1" sz="2000">
              <a:solidFill>
                <a:srgbClr val="3D85C6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8225" y="3037600"/>
            <a:ext cx="1719000" cy="171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56775" y="3037600"/>
            <a:ext cx="1719000" cy="171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3850500" y="192988"/>
            <a:ext cx="1443000" cy="5694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Data</a:t>
            </a:r>
            <a:endParaRPr b="1" sz="2500">
              <a:solidFill>
                <a:srgbClr val="3D85C6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aphicFrame>
        <p:nvGraphicFramePr>
          <p:cNvPr id="63" name="Google Shape;63;p14"/>
          <p:cNvGraphicFramePr/>
          <p:nvPr/>
        </p:nvGraphicFramePr>
        <p:xfrm>
          <a:off x="1734775" y="23412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{F5B94FED-355C-4FF6-BAE0-618170A3189F}</a:tableStyleId>
              </a:tblPr>
              <a:tblGrid>
                <a:gridCol w="1778100"/>
                <a:gridCol w="4010350"/>
              </a:tblGrid>
              <a:tr h="375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3D85C6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Sentiment</a:t>
                      </a:r>
                      <a:endParaRPr b="1" sz="1200">
                        <a:solidFill>
                          <a:srgbClr val="3D85C6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3D85C6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Review</a:t>
                      </a:r>
                      <a:endParaRPr b="1" sz="1200">
                        <a:solidFill>
                          <a:srgbClr val="3D85C6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50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D85C6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Negative</a:t>
                      </a:r>
                      <a:endParaRPr sz="1200">
                        <a:solidFill>
                          <a:srgbClr val="3D85C6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D85C6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One island per switch. I have to let my little sister play and i have to stay player 2</a:t>
                      </a:r>
                      <a:endParaRPr sz="1200">
                        <a:solidFill>
                          <a:srgbClr val="3D85C6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79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D85C6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Neutral</a:t>
                      </a:r>
                      <a:endParaRPr sz="1200">
                        <a:solidFill>
                          <a:srgbClr val="3D85C6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D85C6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The 2 players experience is terrible. I would recommand this game to a person with no friends, or family.</a:t>
                      </a:r>
                      <a:endParaRPr sz="1200">
                        <a:solidFill>
                          <a:srgbClr val="3D85C6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79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D85C6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Positive</a:t>
                      </a:r>
                      <a:endParaRPr sz="1200">
                        <a:solidFill>
                          <a:srgbClr val="3D85C6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3D85C6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Super fun game. I do question Tom Nook's predatory lending practices. I owe him more than I do my actual bank.</a:t>
                      </a:r>
                      <a:endParaRPr sz="1200">
                        <a:solidFill>
                          <a:srgbClr val="3D85C6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3D85C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1288" y="2710600"/>
            <a:ext cx="641050" cy="645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20763" y="4146700"/>
            <a:ext cx="782100" cy="78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1287" y="3456427"/>
            <a:ext cx="641050" cy="64534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502550" y="926925"/>
            <a:ext cx="6138900" cy="12498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Animal Crossing Reviews (Kaggle, 2020 - sourced from Metacritic)</a:t>
            </a:r>
            <a:endParaRPr b="1">
              <a:solidFill>
                <a:srgbClr val="3D85C6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Didact Gothic"/>
              <a:buChar char="●"/>
            </a:pPr>
            <a:r>
              <a:rPr lang="en" sz="12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Three-way classification task: Positive, Neutral, Negative</a:t>
            </a:r>
            <a:endParaRPr sz="1200">
              <a:solidFill>
                <a:srgbClr val="3D85C6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Didact Gothic"/>
              <a:buChar char="○"/>
            </a:pPr>
            <a:r>
              <a:rPr lang="en" sz="12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Binned raw score of </a:t>
            </a:r>
            <a:r>
              <a:rPr lang="en" sz="12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0-3 for Negative,</a:t>
            </a:r>
            <a:r>
              <a:rPr lang="en" sz="12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 4-6 for Neutral, and </a:t>
            </a:r>
            <a:r>
              <a:rPr lang="en" sz="12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7-10 for Positive</a:t>
            </a:r>
            <a:endParaRPr sz="1200">
              <a:solidFill>
                <a:srgbClr val="3D85C6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Didact Gothic"/>
              <a:buChar char="●"/>
            </a:pPr>
            <a:r>
              <a:rPr lang="en" sz="12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Reviews in multiple languages – majority are in English</a:t>
            </a:r>
            <a:endParaRPr sz="1200">
              <a:solidFill>
                <a:srgbClr val="3D85C6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Didact Gothic"/>
              <a:buChar char="●"/>
            </a:pPr>
            <a:r>
              <a:rPr lang="en" sz="1200">
                <a:solidFill>
                  <a:srgbClr val="3D85C6"/>
                </a:solidFill>
                <a:latin typeface="Didact Gothic"/>
                <a:ea typeface="Didact Gothic"/>
                <a:cs typeface="Didact Gothic"/>
                <a:sym typeface="Didact Gothic"/>
              </a:rPr>
              <a:t>2999 total instances</a:t>
            </a:r>
            <a:endParaRPr sz="1200">
              <a:solidFill>
                <a:srgbClr val="3D85C6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3639300" y="193000"/>
            <a:ext cx="1865400" cy="5694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Modeling</a:t>
            </a:r>
            <a:endParaRPr b="1" sz="25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255825" y="999600"/>
            <a:ext cx="5045400" cy="37899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●"/>
            </a:pPr>
            <a:r>
              <a:rPr b="1"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Models:</a:t>
            </a:r>
            <a:endParaRPr b="1"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Naive Bayes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Logistic</a:t>
            </a: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 Regression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Random Forest Classifier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●"/>
            </a:pPr>
            <a:r>
              <a:rPr b="1"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Features:</a:t>
            </a:r>
            <a:endParaRPr b="1"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Unigrams without stop words, punctuation, or spaces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Bigrams without punctuation or spaces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●"/>
            </a:pPr>
            <a:r>
              <a:rPr b="1"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Hyperparameters:</a:t>
            </a:r>
            <a:endParaRPr b="1"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Naive Bayes - alpha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Logistic Regression - C, penalty, solver, max_iter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Random Forest Classifier - max_depth, n_estimators, max_features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Using </a:t>
            </a:r>
            <a:r>
              <a:rPr lang="en" sz="1200">
                <a:solidFill>
                  <a:srgbClr val="3D85C6"/>
                </a:solidFill>
                <a:highlight>
                  <a:srgbClr val="FFE599"/>
                </a:highlight>
                <a:latin typeface="Nunito"/>
                <a:ea typeface="Nunito"/>
                <a:cs typeface="Nunito"/>
                <a:sym typeface="Nunito"/>
              </a:rPr>
              <a:t>accuracy</a:t>
            </a: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 as the primary metric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●"/>
            </a:pPr>
            <a:r>
              <a:rPr b="1"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Baseline accuracy for unigram feature set:</a:t>
            </a:r>
            <a:endParaRPr b="1"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Didact Gothic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Most frequent class:</a:t>
            </a: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0.55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200"/>
              <a:buFont typeface="Nunito"/>
              <a:buChar char="○"/>
            </a:pP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Logistic Regression:</a:t>
            </a: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0.84</a:t>
            </a:r>
            <a:endParaRPr sz="12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7600" y="1113075"/>
            <a:ext cx="1581600" cy="1070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4738" y="1225496"/>
            <a:ext cx="3364474" cy="1533250"/>
          </a:xfrm>
          <a:prstGeom prst="rect">
            <a:avLst/>
          </a:prstGeom>
          <a:noFill/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4746" y="3259625"/>
            <a:ext cx="3364475" cy="1529872"/>
          </a:xfrm>
          <a:prstGeom prst="rect">
            <a:avLst/>
          </a:prstGeom>
          <a:noFill/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7" name="Google Shape;77;p15"/>
          <p:cNvSpPr txBox="1"/>
          <p:nvPr/>
        </p:nvSpPr>
        <p:spPr>
          <a:xfrm>
            <a:off x="5495125" y="999600"/>
            <a:ext cx="3383700" cy="225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Most frequent class</a:t>
            </a:r>
            <a:endParaRPr b="1" sz="9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5495125" y="3033725"/>
            <a:ext cx="3383700" cy="225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D85C6"/>
                </a:solidFill>
                <a:latin typeface="Nunito"/>
                <a:ea typeface="Nunito"/>
                <a:cs typeface="Nunito"/>
                <a:sym typeface="Nunito"/>
              </a:rPr>
              <a:t>Logistic Regression</a:t>
            </a:r>
            <a:endParaRPr b="1" sz="900">
              <a:solidFill>
                <a:srgbClr val="3D85C6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